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7" r:id="rId27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918" y="18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Obraz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Obraz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1640" cy="57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5" name="Obraz 7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6" name="Obraz 7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1640" cy="57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5" name="Obraz 1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6" name="Obraz 1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1640" cy="57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4" name="Obraz 15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55" name="Obraz 1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1640" cy="57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1640" cy="57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91" name="Obraz 19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92" name="Obraz 19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29496729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0079280" cy="7559640"/>
          </a:xfrm>
          <a:prstGeom prst="rect">
            <a:avLst/>
          </a:prstGeom>
          <a:ln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56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az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0079280" cy="755964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56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56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raz 7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0079280" cy="7559640"/>
          </a:xfrm>
          <a:prstGeom prst="rect">
            <a:avLst/>
          </a:prstGeom>
          <a:ln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braz 1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0079280" cy="7559640"/>
          </a:xfrm>
          <a:prstGeom prst="rect">
            <a:avLst/>
          </a:prstGeom>
          <a:ln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56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560" cy="2090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raz 15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0079280" cy="7559640"/>
          </a:xfrm>
          <a:prstGeom prst="rect">
            <a:avLst/>
          </a:prstGeom>
          <a:ln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164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 sz="3200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2800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2400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2000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UROKI MARCINKOWIC</a:t>
            </a:r>
            <a:endParaRPr/>
          </a:p>
        </p:txBody>
      </p:sp>
      <p:pic>
        <p:nvPicPr>
          <p:cNvPr id="194" name="Obraz 19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000" y="1872000"/>
            <a:ext cx="3651480" cy="3239640"/>
          </a:xfrm>
          <a:prstGeom prst="rect">
            <a:avLst/>
          </a:prstGeom>
          <a:ln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1296000" y="5256000"/>
            <a:ext cx="7487640" cy="85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l-PL" i="1" dirty="0">
                <a:latin typeface="Arial"/>
              </a:rPr>
              <a:t>Album opracowany przez uczniów klas I-III Szkoły Podstawowej im. Marszałka Józefa Piłsudskiego w Marcinowicach w ramach projektu ekologicznego pt. </a:t>
            </a:r>
            <a:r>
              <a:rPr lang="pl-PL" i="1" dirty="0" smtClean="0">
                <a:latin typeface="Arial"/>
              </a:rPr>
              <a:t>„Uroki Marcinkowic- poznajemy i chronimy”</a:t>
            </a:r>
            <a:endParaRPr dirty="0"/>
          </a:p>
        </p:txBody>
      </p:sp>
      <p:pic>
        <p:nvPicPr>
          <p:cNvPr id="196" name="Obraz 19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4000" y="1800000"/>
            <a:ext cx="4210560" cy="32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SZKOŁA ROLNICZA</a:t>
            </a:r>
            <a:endParaRPr/>
          </a:p>
        </p:txBody>
      </p:sp>
      <p:sp>
        <p:nvSpPr>
          <p:cNvPr id="231" name="CustomShape 2"/>
          <p:cNvSpPr/>
          <p:nvPr/>
        </p:nvSpPr>
        <p:spPr>
          <a:xfrm>
            <a:off x="50400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800" dirty="0">
                <a:latin typeface="Arial"/>
              </a:rPr>
              <a:t>Po II wojnie światowej majątek Morawskich został odebrany Morawskim i w większości przekazany chłopom. W zabudowaniach dworskich powstała szkoła. Obecnie mieści się tam Zespół Szkół im. Władysława Orkana.</a:t>
            </a:r>
            <a:endParaRPr sz="2800" dirty="0"/>
          </a:p>
        </p:txBody>
      </p:sp>
      <p:pic>
        <p:nvPicPr>
          <p:cNvPr id="232" name="Obraz 2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2320" y="2544120"/>
            <a:ext cx="4426560" cy="294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216000" y="33588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KOŚCIÓŁ PARAFIALNY</a:t>
            </a:r>
            <a:endParaRPr/>
          </a:p>
        </p:txBody>
      </p:sp>
      <p:sp>
        <p:nvSpPr>
          <p:cNvPr id="234" name="CustomShape 2"/>
          <p:cNvSpPr/>
          <p:nvPr/>
        </p:nvSpPr>
        <p:spPr>
          <a:xfrm>
            <a:off x="50400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W 1955 roku ukończono budowę kamiennego kościoła pod wezwaniem Niepokalanego Serca Najświętszej Marii Panny.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W miejscu, gdzie obecnie stoi kościół znaleziono ślady zamku Marcinkowskich.</a:t>
            </a:r>
            <a:endParaRPr dirty="0"/>
          </a:p>
        </p:txBody>
      </p:sp>
      <p:pic>
        <p:nvPicPr>
          <p:cNvPr id="235" name="Obraz 234"/>
          <p:cNvPicPr/>
          <p:nvPr/>
        </p:nvPicPr>
        <p:blipFill>
          <a:blip r:embed="rId2" cstate="print"/>
          <a:stretch>
            <a:fillRect/>
          </a:stretch>
        </p:blipFill>
        <p:spPr>
          <a:xfrm rot="5373000">
            <a:off x="5151960" y="2355480"/>
            <a:ext cx="4426560" cy="331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ATRAKCJE MARCINKOWIC </a:t>
            </a:r>
            <a:endParaRPr/>
          </a:p>
        </p:txBody>
      </p:sp>
      <p:pic>
        <p:nvPicPr>
          <p:cNvPr id="237" name="Obraz 2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40" y="2355840"/>
            <a:ext cx="4426560" cy="3319560"/>
          </a:xfrm>
          <a:prstGeom prst="rect">
            <a:avLst/>
          </a:prstGeom>
          <a:ln>
            <a:noFill/>
          </a:ln>
        </p:spPr>
      </p:pic>
      <p:sp>
        <p:nvSpPr>
          <p:cNvPr id="238" name="CustomShape 2"/>
          <p:cNvSpPr/>
          <p:nvPr/>
        </p:nvSpPr>
        <p:spPr>
          <a:xfrm>
            <a:off x="515268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PAŁAC MORAWSKICH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Obecnie siedziba centrum kształcenia i muzeum.</a:t>
            </a:r>
            <a:endParaRPr dirty="0"/>
          </a:p>
        </p:txBody>
      </p:sp>
      <p:pic>
        <p:nvPicPr>
          <p:cNvPr id="5" name="Obraz 4" descr="SAM_04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6336" y="3563813"/>
            <a:ext cx="4391712" cy="3293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Obraz 2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000" y="1823400"/>
            <a:ext cx="2709000" cy="300024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792000" y="5075981"/>
            <a:ext cx="4426560" cy="1404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800" dirty="0">
                <a:latin typeface="Arial"/>
              </a:rPr>
              <a:t>Lipy w parku przy Pałacu Morawskich – pomnik przyrody</a:t>
            </a:r>
            <a:endParaRPr sz="2800" dirty="0"/>
          </a:p>
        </p:txBody>
      </p:sp>
      <p:sp>
        <p:nvSpPr>
          <p:cNvPr id="247" name="CustomShape 2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Park dworski</a:t>
            </a:r>
            <a:endParaRPr/>
          </a:p>
        </p:txBody>
      </p:sp>
      <p:pic>
        <p:nvPicPr>
          <p:cNvPr id="248" name="Obraz 2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8320" y="1823400"/>
            <a:ext cx="291456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</p:sp>
      <p:pic>
        <p:nvPicPr>
          <p:cNvPr id="243" name="Obraz 2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40" y="2355840"/>
            <a:ext cx="4426560" cy="331956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5152680" y="1823760"/>
            <a:ext cx="4426560" cy="6599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3470" dirty="0">
                <a:latin typeface="Arial"/>
              </a:rPr>
              <a:t>Kaplica Dworska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</p:sp>
      <p:pic>
        <p:nvPicPr>
          <p:cNvPr id="250" name="Obraz 2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5072" y="2095550"/>
            <a:ext cx="6450480" cy="479772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5152680" y="1823760"/>
            <a:ext cx="4426560" cy="438408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CustomShape 3"/>
          <p:cNvSpPr/>
          <p:nvPr/>
        </p:nvSpPr>
        <p:spPr>
          <a:xfrm>
            <a:off x="647824" y="354599"/>
            <a:ext cx="8352928" cy="16250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4" algn="ctr">
              <a:lnSpc>
                <a:spcPct val="100000"/>
              </a:lnSpc>
              <a:buSzPct val="75000"/>
            </a:pPr>
            <a:r>
              <a:rPr lang="pl-PL" sz="3470" dirty="0">
                <a:latin typeface="Arial"/>
              </a:rPr>
              <a:t>Skwerek Katyński- miejsce pamięci osób pomordowanych w Katyniu.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Cmentarz Legionistów</a:t>
            </a:r>
            <a:endParaRPr/>
          </a:p>
        </p:txBody>
      </p:sp>
      <p:pic>
        <p:nvPicPr>
          <p:cNvPr id="255" name="Obraz 2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2320" y="2355840"/>
            <a:ext cx="4426560" cy="3319560"/>
          </a:xfrm>
          <a:prstGeom prst="rect">
            <a:avLst/>
          </a:prstGeom>
          <a:ln>
            <a:noFill/>
          </a:ln>
        </p:spPr>
      </p:pic>
      <p:pic>
        <p:nvPicPr>
          <p:cNvPr id="5" name="Obraz 4" descr="SAM_0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8" y="3203773"/>
            <a:ext cx="4248473" cy="3186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504000" y="236520"/>
            <a:ext cx="9071640" cy="135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Stacja kolejowa i dąb -pomnik przyrody</a:t>
            </a:r>
            <a:endParaRPr/>
          </a:p>
        </p:txBody>
      </p:sp>
      <p:pic>
        <p:nvPicPr>
          <p:cNvPr id="257" name="Obraz 25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40" y="2355840"/>
            <a:ext cx="4426560" cy="3319560"/>
          </a:xfrm>
          <a:prstGeom prst="rect">
            <a:avLst/>
          </a:prstGeom>
          <a:ln>
            <a:noFill/>
          </a:ln>
        </p:spPr>
      </p:pic>
      <p:pic>
        <p:nvPicPr>
          <p:cNvPr id="258" name="Obraz 2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1840" y="1823400"/>
            <a:ext cx="32878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Obraz 25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9640" y="2160000"/>
            <a:ext cx="6912000" cy="4555800"/>
          </a:xfrm>
          <a:prstGeom prst="rect">
            <a:avLst/>
          </a:prstGeom>
          <a:ln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648000" y="655560"/>
            <a:ext cx="8927640" cy="856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3470" dirty="0">
                <a:latin typeface="Arial"/>
              </a:rPr>
              <a:t>Kamienne stacje </a:t>
            </a:r>
            <a:r>
              <a:rPr lang="pl-PL" sz="3470" dirty="0" smtClean="0">
                <a:latin typeface="Arial"/>
              </a:rPr>
              <a:t>Drogi </a:t>
            </a:r>
            <a:r>
              <a:rPr lang="pl-PL" sz="3470" dirty="0">
                <a:latin typeface="Arial"/>
              </a:rPr>
              <a:t>Krzyżowej w terenie.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LASY</a:t>
            </a:r>
            <a:endParaRPr/>
          </a:p>
        </p:txBody>
      </p:sp>
      <p:pic>
        <p:nvPicPr>
          <p:cNvPr id="262" name="Obraz 2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40" y="2355840"/>
            <a:ext cx="4426560" cy="3319560"/>
          </a:xfrm>
          <a:prstGeom prst="rect">
            <a:avLst/>
          </a:prstGeom>
          <a:ln>
            <a:noFill/>
          </a:ln>
        </p:spPr>
      </p:pic>
      <p:pic>
        <p:nvPicPr>
          <p:cNvPr id="263" name="Obraz 26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1680" y="1823400"/>
            <a:ext cx="2787840" cy="2090880"/>
          </a:xfrm>
          <a:prstGeom prst="rect">
            <a:avLst/>
          </a:prstGeom>
          <a:ln>
            <a:noFill/>
          </a:ln>
        </p:spPr>
      </p:pic>
      <p:pic>
        <p:nvPicPr>
          <p:cNvPr id="264" name="Obraz 26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71680" y="4113720"/>
            <a:ext cx="27878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POŁOŻENIE</a:t>
            </a:r>
            <a:endParaRPr/>
          </a:p>
        </p:txBody>
      </p:sp>
      <p:sp>
        <p:nvSpPr>
          <p:cNvPr id="198" name="CustomShape 2"/>
          <p:cNvSpPr/>
          <p:nvPr/>
        </p:nvSpPr>
        <p:spPr>
          <a:xfrm>
            <a:off x="50400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600" dirty="0" smtClean="0">
                <a:latin typeface="Arial"/>
              </a:rPr>
              <a:t>Wieś </a:t>
            </a:r>
            <a:r>
              <a:rPr lang="pl-PL" sz="2600" dirty="0">
                <a:latin typeface="Arial"/>
              </a:rPr>
              <a:t>Marcinkowice położona jest na pograniczu Beskidu Wyspowego  i Podgórza Rożnowskiego, w rozwidleniu rzek Dunajec i Smolnik, około 8 kilometrów od Nowego Sącza. Na zachodzie </a:t>
            </a:r>
            <a:r>
              <a:rPr lang="pl-PL" sz="2600" dirty="0" err="1">
                <a:latin typeface="Arial"/>
              </a:rPr>
              <a:t>Białowodzka</a:t>
            </a:r>
            <a:r>
              <a:rPr lang="pl-PL" sz="2600" dirty="0">
                <a:latin typeface="Arial"/>
              </a:rPr>
              <a:t> Góra z grzbietem zwanym „Zamczysko”.</a:t>
            </a:r>
            <a:endParaRPr dirty="0"/>
          </a:p>
        </p:txBody>
      </p:sp>
      <p:pic>
        <p:nvPicPr>
          <p:cNvPr id="199" name="Obraz 19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840" y="1823400"/>
            <a:ext cx="3287880" cy="4384080"/>
          </a:xfrm>
          <a:prstGeom prst="rect">
            <a:avLst/>
          </a:prstGeom>
          <a:ln>
            <a:noFill/>
          </a:ln>
        </p:spPr>
      </p:pic>
      <p:sp>
        <p:nvSpPr>
          <p:cNvPr id="200" name="CustomShape 3"/>
          <p:cNvSpPr/>
          <p:nvPr/>
        </p:nvSpPr>
        <p:spPr>
          <a:xfrm>
            <a:off x="5904000" y="6408000"/>
            <a:ext cx="302364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i="1">
                <a:latin typeface="Arial"/>
              </a:rPr>
              <a:t>Zamczysko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RZEKI</a:t>
            </a:r>
            <a:endParaRPr/>
          </a:p>
        </p:txBody>
      </p:sp>
      <p:pic>
        <p:nvPicPr>
          <p:cNvPr id="266" name="Obraz 26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40" y="2355840"/>
            <a:ext cx="4426560" cy="3319560"/>
          </a:xfrm>
          <a:prstGeom prst="rect">
            <a:avLst/>
          </a:prstGeom>
          <a:ln>
            <a:noFill/>
          </a:ln>
        </p:spPr>
      </p:pic>
      <p:pic>
        <p:nvPicPr>
          <p:cNvPr id="267" name="Obraz 26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4000" y="3656880"/>
            <a:ext cx="4567320" cy="339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dirty="0" smtClean="0"/>
              <a:t>KAPLICZKI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SAM_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8967" y="2366486"/>
            <a:ext cx="4822983" cy="3617237"/>
          </a:xfrm>
          <a:prstGeom prst="rect">
            <a:avLst/>
          </a:prstGeom>
        </p:spPr>
      </p:pic>
      <p:pic>
        <p:nvPicPr>
          <p:cNvPr id="8" name="Obraz 7" descr="SAM_0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696690" y="899323"/>
            <a:ext cx="2878767" cy="2159075"/>
          </a:xfrm>
          <a:prstGeom prst="rect">
            <a:avLst/>
          </a:prstGeom>
        </p:spPr>
      </p:pic>
      <p:pic>
        <p:nvPicPr>
          <p:cNvPr id="9" name="Obraz 8" descr="SAM_0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2320" y="3635821"/>
            <a:ext cx="4535728" cy="34017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360000" y="199188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 dirty="0" smtClean="0">
                <a:latin typeface="Arial"/>
              </a:rPr>
              <a:t>Zapraszamy do Marcinkowic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POWSTANIE MARCINKOWIC</a:t>
            </a:r>
            <a:endParaRPr/>
          </a:p>
        </p:txBody>
      </p:sp>
      <p:sp>
        <p:nvSpPr>
          <p:cNvPr id="202" name="CustomShape 2"/>
          <p:cNvSpPr/>
          <p:nvPr/>
        </p:nvSpPr>
        <p:spPr>
          <a:xfrm>
            <a:off x="504000" y="1475581"/>
            <a:ext cx="5616432" cy="47322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100000"/>
              </a:lnSpc>
              <a:buSzPct val="45000"/>
            </a:pPr>
            <a:r>
              <a:rPr lang="pl-PL" sz="2400" dirty="0">
                <a:latin typeface="Arial"/>
              </a:rPr>
              <a:t>Wieś powstała w XIV wieku. Jej nazwa pochodzi od imienia jej założyciela – rycerza Marcinka. Najpierw była to osada rycerska a potem szlachecka. Przez długi czas była własnością rodziny Marcinkowskich, herbu Gryf, patriotów, sprzymierzeńców króla w wielu wojnach. W czasie potopu szwedzkiego wspierała Jana Kazimierza, dlatego arianie </a:t>
            </a:r>
            <a:r>
              <a:rPr lang="pl-PL" sz="2400" dirty="0" smtClean="0">
                <a:latin typeface="Arial"/>
              </a:rPr>
              <a:t>z Dąbrowy </a:t>
            </a:r>
            <a:r>
              <a:rPr lang="pl-PL" sz="2400" dirty="0">
                <a:latin typeface="Arial"/>
              </a:rPr>
              <a:t>i Szwedzi spalili dwór w Marcinkowicach. W wyniku I rozbioru  Polski wieś znalazła się w granicach Austrii, a w roku 1864 właścicielami wsi zostali hrabiostwo </a:t>
            </a:r>
            <a:r>
              <a:rPr lang="pl-PL" sz="2400" dirty="0" err="1">
                <a:latin typeface="Arial"/>
              </a:rPr>
              <a:t>Marrasse</a:t>
            </a:r>
            <a:r>
              <a:rPr lang="pl-PL" sz="2400" dirty="0">
                <a:latin typeface="Arial"/>
              </a:rPr>
              <a:t> z Jurkowa</a:t>
            </a:r>
            <a:r>
              <a:rPr lang="pl-PL" sz="2600" dirty="0">
                <a:latin typeface="Arial"/>
              </a:rPr>
              <a:t>. </a:t>
            </a:r>
            <a:endParaRPr dirty="0"/>
          </a:p>
        </p:txBody>
      </p:sp>
      <p:sp>
        <p:nvSpPr>
          <p:cNvPr id="203" name="CustomShape 3"/>
          <p:cNvSpPr/>
          <p:nvPr/>
        </p:nvSpPr>
        <p:spPr>
          <a:xfrm>
            <a:off x="6232680" y="1944000"/>
            <a:ext cx="2478960" cy="3359880"/>
          </a:xfrm>
          <a:prstGeom prst="rect">
            <a:avLst/>
          </a:prstGeom>
          <a:noFill/>
          <a:ln>
            <a:noFill/>
          </a:ln>
        </p:spPr>
      </p:sp>
      <p:pic>
        <p:nvPicPr>
          <p:cNvPr id="204" name="Obraz 20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8000" y="2192760"/>
            <a:ext cx="2412360" cy="2774880"/>
          </a:xfrm>
          <a:prstGeom prst="rect">
            <a:avLst/>
          </a:prstGeom>
          <a:ln>
            <a:noFill/>
          </a:ln>
        </p:spPr>
      </p:pic>
      <p:sp>
        <p:nvSpPr>
          <p:cNvPr id="205" name="CustomShape 4"/>
          <p:cNvSpPr/>
          <p:nvPr/>
        </p:nvSpPr>
        <p:spPr>
          <a:xfrm>
            <a:off x="6120000" y="5616000"/>
            <a:ext cx="287964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i="1">
                <a:latin typeface="Arial"/>
              </a:rPr>
              <a:t>Herb Gryfitów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STACJA KOLEJOWA</a:t>
            </a:r>
            <a:endParaRPr/>
          </a:p>
        </p:txBody>
      </p:sp>
      <p:sp>
        <p:nvSpPr>
          <p:cNvPr id="207" name="CustomShape 2"/>
          <p:cNvSpPr/>
          <p:nvPr/>
        </p:nvSpPr>
        <p:spPr>
          <a:xfrm>
            <a:off x="50400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W roku 1884 w Marcinkowicach powstała stacja kolejowa linii  </a:t>
            </a:r>
            <a:endParaRPr lang="pl-PL" sz="2600" dirty="0" smtClean="0">
              <a:latin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pl-PL" sz="2600" dirty="0" smtClean="0">
                <a:latin typeface="Arial"/>
              </a:rPr>
              <a:t>Nowy </a:t>
            </a:r>
            <a:r>
              <a:rPr lang="pl-PL" sz="2600" dirty="0">
                <a:latin typeface="Arial"/>
              </a:rPr>
              <a:t>Sącz – Chabówka. </a:t>
            </a:r>
            <a:endParaRPr dirty="0"/>
          </a:p>
        </p:txBody>
      </p:sp>
      <p:pic>
        <p:nvPicPr>
          <p:cNvPr id="208" name="Obraz 20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2320" y="2355840"/>
            <a:ext cx="4426560" cy="3319560"/>
          </a:xfrm>
          <a:prstGeom prst="rect">
            <a:avLst/>
          </a:prstGeom>
          <a:ln>
            <a:noFill/>
          </a:ln>
        </p:spPr>
      </p:pic>
      <p:sp>
        <p:nvSpPr>
          <p:cNvPr id="209" name="CustomShape 3"/>
          <p:cNvSpPr/>
          <p:nvPr/>
        </p:nvSpPr>
        <p:spPr>
          <a:xfrm>
            <a:off x="4930920" y="5976000"/>
            <a:ext cx="464472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i="1">
                <a:latin typeface="Arial"/>
              </a:rPr>
              <a:t>Stacja obecnie – 2014 rok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PIERWSZA SZKOŁA</a:t>
            </a:r>
            <a:endParaRPr/>
          </a:p>
        </p:txBody>
      </p:sp>
      <p:sp>
        <p:nvSpPr>
          <p:cNvPr id="211" name="CustomShape 2"/>
          <p:cNvSpPr/>
          <p:nvPr/>
        </p:nvSpPr>
        <p:spPr>
          <a:xfrm>
            <a:off x="50400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W 1886 wybudowano tutaj pierwszą szkołę powszechną. </a:t>
            </a:r>
            <a:endParaRPr dirty="0"/>
          </a:p>
        </p:txBody>
      </p:sp>
      <p:pic>
        <p:nvPicPr>
          <p:cNvPr id="212" name="Obraz 2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2320" y="2355840"/>
            <a:ext cx="4426560" cy="3319560"/>
          </a:xfrm>
          <a:prstGeom prst="rect">
            <a:avLst/>
          </a:prstGeom>
          <a:ln>
            <a:noFill/>
          </a:ln>
        </p:spPr>
      </p:pic>
      <p:sp>
        <p:nvSpPr>
          <p:cNvPr id="213" name="CustomShape 3"/>
          <p:cNvSpPr/>
          <p:nvPr/>
        </p:nvSpPr>
        <p:spPr>
          <a:xfrm>
            <a:off x="5256000" y="5976000"/>
            <a:ext cx="4391640" cy="601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l-PL" i="1">
                <a:latin typeface="Arial"/>
              </a:rPr>
              <a:t>Szkoła powszechna w Marcinkowicach -1886 rok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504000" y="236520"/>
            <a:ext cx="9071640" cy="135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WŁAŚCICIELE MAJĄTKU W MARCINKOWICACH</a:t>
            </a:r>
            <a:endParaRPr/>
          </a:p>
        </p:txBody>
      </p:sp>
      <p:sp>
        <p:nvSpPr>
          <p:cNvPr id="215" name="CustomShape 2"/>
          <p:cNvSpPr/>
          <p:nvPr/>
        </p:nvSpPr>
        <p:spPr>
          <a:xfrm>
            <a:off x="1223888" y="2123653"/>
            <a:ext cx="7272616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+mj-lt"/>
              </a:rPr>
              <a:t>W 1874 roku majątek w Marcinkowicach nabył hrabia Adam </a:t>
            </a:r>
            <a:r>
              <a:rPr lang="pl-PL" sz="2600" dirty="0" err="1">
                <a:latin typeface="+mj-lt"/>
              </a:rPr>
              <a:t>Marrasse</a:t>
            </a:r>
            <a:r>
              <a:rPr lang="pl-PL" sz="2600" dirty="0">
                <a:latin typeface="+mj-lt"/>
              </a:rPr>
              <a:t> – doktor praw, potomek rodziny francuskiej, osiadłej w Polsce, właściciel Jurkowa. </a:t>
            </a:r>
            <a:endParaRPr sz="2600" dirty="0">
              <a:latin typeface="+mj-lt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+mj-lt"/>
              </a:rPr>
              <a:t>Kolejnymi właścicielami dworku i majątku byli od 1891 roku Albert </a:t>
            </a:r>
            <a:r>
              <a:rPr lang="pl-PL" sz="2600" dirty="0" err="1">
                <a:latin typeface="+mj-lt"/>
              </a:rPr>
              <a:t>Fayeck</a:t>
            </a:r>
            <a:r>
              <a:rPr lang="pl-PL" sz="2600" dirty="0">
                <a:latin typeface="+mj-lt"/>
              </a:rPr>
              <a:t>, a po jego śmierci w 1919 roku jego synowie Moritz i Albert, potem majątek trafił w ręce Żyda </a:t>
            </a:r>
            <a:r>
              <a:rPr lang="pl-PL" sz="2600" dirty="0" err="1">
                <a:latin typeface="+mj-lt"/>
              </a:rPr>
              <a:t>Gelbie</a:t>
            </a:r>
            <a:r>
              <a:rPr lang="pl-PL" sz="2600" dirty="0">
                <a:latin typeface="+mj-lt"/>
              </a:rPr>
              <a:t>, a  w 1921 roku kupił go Stanisław Morawski.</a:t>
            </a:r>
            <a:endParaRPr sz="2600" dirty="0">
              <a:latin typeface="+mj-lt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5152680" y="1823760"/>
            <a:ext cx="3054960" cy="31438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BITWA W MARCINKOWICACH</a:t>
            </a:r>
            <a:endParaRPr/>
          </a:p>
        </p:txBody>
      </p:sp>
      <p:sp>
        <p:nvSpPr>
          <p:cNvPr id="218" name="CustomShape 2"/>
          <p:cNvSpPr/>
          <p:nvPr/>
        </p:nvSpPr>
        <p:spPr>
          <a:xfrm>
            <a:off x="503808" y="1403573"/>
            <a:ext cx="4608512" cy="2090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W czasie I wojny światowej 6 grudnia 1914 </a:t>
            </a:r>
            <a:r>
              <a:rPr lang="pl-PL" sz="2600" dirty="0" smtClean="0">
                <a:latin typeface="Arial"/>
              </a:rPr>
              <a:t>w Marcinkowicach</a:t>
            </a:r>
            <a:r>
              <a:rPr lang="pl-PL" sz="2600" dirty="0">
                <a:latin typeface="Arial"/>
              </a:rPr>
              <a:t>, koło potoku Pasternik rozegrała się bitwa legionistów polskich dowodzonych przez Józefa Piłsudskiego z Rosjanami. </a:t>
            </a:r>
            <a:endParaRPr dirty="0"/>
          </a:p>
        </p:txBody>
      </p:sp>
      <p:pic>
        <p:nvPicPr>
          <p:cNvPr id="219" name="Obraz 2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6000" y="1823400"/>
            <a:ext cx="3599640" cy="2928240"/>
          </a:xfrm>
          <a:prstGeom prst="rect">
            <a:avLst/>
          </a:prstGeom>
          <a:ln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5112000" y="5544000"/>
            <a:ext cx="467964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l-PL" i="1">
                <a:latin typeface="Arial"/>
              </a:rPr>
              <a:t>Rekonstrukcja z okazji 100 -lecia bitwy</a:t>
            </a:r>
            <a:endParaRPr/>
          </a:p>
        </p:txBody>
      </p:sp>
      <p:pic>
        <p:nvPicPr>
          <p:cNvPr id="221" name="Obraz 2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288" y="4283893"/>
            <a:ext cx="3250440" cy="2456280"/>
          </a:xfrm>
          <a:prstGeom prst="rect">
            <a:avLst/>
          </a:prstGeom>
          <a:ln>
            <a:noFill/>
          </a:ln>
        </p:spPr>
      </p:pic>
      <p:sp>
        <p:nvSpPr>
          <p:cNvPr id="222" name="CustomShape 4"/>
          <p:cNvSpPr/>
          <p:nvPr/>
        </p:nvSpPr>
        <p:spPr>
          <a:xfrm>
            <a:off x="935856" y="6876181"/>
            <a:ext cx="323964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i="1" dirty="0">
                <a:latin typeface="Arial"/>
              </a:rPr>
              <a:t>Potok Pasternik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CMENTARZ LEGIONNISTÓW</a:t>
            </a:r>
            <a:endParaRPr/>
          </a:p>
        </p:txBody>
      </p:sp>
      <p:sp>
        <p:nvSpPr>
          <p:cNvPr id="224" name="CustomShape 2"/>
          <p:cNvSpPr/>
          <p:nvPr/>
        </p:nvSpPr>
        <p:spPr>
          <a:xfrm>
            <a:off x="503808" y="1187549"/>
            <a:ext cx="4426560" cy="36724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Kilka miesięcy po tych wydarzeniach  Mieszkańcy Marcinkowic oraz Związek Strzelecki wznieśli w tym miejscu pomnik, by uczcić w ten sposób bohaterską śmierć kapitana Władysława Milki i jego kompanów.   </a:t>
            </a:r>
            <a:endParaRPr sz="2600" dirty="0"/>
          </a:p>
        </p:txBody>
      </p:sp>
      <p:pic>
        <p:nvPicPr>
          <p:cNvPr id="225" name="Obraz 2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840" y="1823400"/>
            <a:ext cx="3287880" cy="4384080"/>
          </a:xfrm>
          <a:prstGeom prst="rect">
            <a:avLst/>
          </a:prstGeom>
          <a:ln>
            <a:noFill/>
          </a:ln>
        </p:spPr>
      </p:pic>
      <p:sp>
        <p:nvSpPr>
          <p:cNvPr id="226" name="CustomShape 3"/>
          <p:cNvSpPr/>
          <p:nvPr/>
        </p:nvSpPr>
        <p:spPr>
          <a:xfrm>
            <a:off x="6048000" y="6363935"/>
            <a:ext cx="2736728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l-PL" i="1" dirty="0">
                <a:latin typeface="Arial"/>
              </a:rPr>
              <a:t>Cmentarz Legionistów</a:t>
            </a:r>
            <a:endParaRPr dirty="0"/>
          </a:p>
        </p:txBody>
      </p:sp>
      <p:pic>
        <p:nvPicPr>
          <p:cNvPr id="6" name="Obraz 5" descr="SAM_0476.JPG"/>
          <p:cNvPicPr>
            <a:picLocks noChangeAspect="1"/>
          </p:cNvPicPr>
          <p:nvPr/>
        </p:nvPicPr>
        <p:blipFill>
          <a:blip r:embed="rId3" cstate="print"/>
          <a:srcRect l="24005" t="8002" r="-15" b="22650"/>
          <a:stretch>
            <a:fillRect/>
          </a:stretch>
        </p:blipFill>
        <p:spPr>
          <a:xfrm>
            <a:off x="935856" y="4787949"/>
            <a:ext cx="2736057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504000" y="288000"/>
            <a:ext cx="9071640" cy="124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759">
                <a:latin typeface="Arial"/>
              </a:rPr>
              <a:t>KARSKI W MARCINKOWICACH</a:t>
            </a:r>
            <a:endParaRPr/>
          </a:p>
        </p:txBody>
      </p:sp>
      <p:sp>
        <p:nvSpPr>
          <p:cNvPr id="228" name="CustomShape 2"/>
          <p:cNvSpPr/>
          <p:nvPr/>
        </p:nvSpPr>
        <p:spPr>
          <a:xfrm>
            <a:off x="504000" y="1823760"/>
            <a:ext cx="442656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pl-PL" sz="2600" dirty="0">
                <a:latin typeface="Arial"/>
              </a:rPr>
              <a:t>W czasie II wojny światowej dwór Marcinkowskich udzielał schronienia ludziom - konspiratorom np. Janowi Karskiemu, kurierowi Sikorskiego i młodym ludziom podążającym przez granice na Zachód. </a:t>
            </a:r>
            <a:endParaRPr dirty="0"/>
          </a:p>
        </p:txBody>
      </p:sp>
      <p:sp>
        <p:nvSpPr>
          <p:cNvPr id="229" name="CustomShape 3"/>
          <p:cNvSpPr/>
          <p:nvPr/>
        </p:nvSpPr>
        <p:spPr>
          <a:xfrm>
            <a:off x="5152680" y="1823760"/>
            <a:ext cx="4426560" cy="4384080"/>
          </a:xfrm>
          <a:prstGeom prst="rect">
            <a:avLst/>
          </a:prstGeom>
          <a:noFill/>
          <a:ln>
            <a:noFill/>
          </a:ln>
        </p:spPr>
      </p:sp>
      <p:pic>
        <p:nvPicPr>
          <p:cNvPr id="5" name="Obraz 4" descr="SAM_0531.JPG"/>
          <p:cNvPicPr>
            <a:picLocks noChangeAspect="1"/>
          </p:cNvPicPr>
          <p:nvPr/>
        </p:nvPicPr>
        <p:blipFill>
          <a:blip r:embed="rId2" cstate="print"/>
          <a:srcRect r="1469" b="13412"/>
          <a:stretch>
            <a:fillRect/>
          </a:stretch>
        </p:blipFill>
        <p:spPr>
          <a:xfrm>
            <a:off x="1223888" y="5075981"/>
            <a:ext cx="3168352" cy="2088232"/>
          </a:xfrm>
          <a:prstGeom prst="rect">
            <a:avLst/>
          </a:prstGeom>
        </p:spPr>
      </p:pic>
      <p:pic>
        <p:nvPicPr>
          <p:cNvPr id="6" name="Obraz 5" descr="SAM_0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296" y="1691605"/>
            <a:ext cx="4704522" cy="352839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544368" y="521999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Dom Państwa Sowów- schronienie Jana Karskiego w czasie II wojny </a:t>
            </a:r>
            <a:r>
              <a:rPr lang="pl-PL" dirty="0"/>
              <a:t>ś</a:t>
            </a:r>
            <a:r>
              <a:rPr lang="pl-PL" dirty="0" smtClean="0"/>
              <a:t>wiatowej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324</Words>
  <Application>Microsoft Office PowerPoint</Application>
  <PresentationFormat>Niestandardowy</PresentationFormat>
  <Paragraphs>49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Office Theme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KAPLICZKI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Gość</dc:creator>
  <cp:lastModifiedBy>win</cp:lastModifiedBy>
  <cp:revision>5</cp:revision>
  <dcterms:modified xsi:type="dcterms:W3CDTF">2014-11-20T15:08:18Z</dcterms:modified>
</cp:coreProperties>
</file>